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eg"/>
  <Override PartName="/ppt/media/image6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3" r:id="rId9"/>
    <p:sldId id="292" r:id="rId10"/>
    <p:sldId id="262" r:id="rId11"/>
    <p:sldId id="268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4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001"/>
    <a:srgbClr val="0029FF"/>
    <a:srgbClr val="984754"/>
    <a:srgbClr val="E46B04"/>
    <a:srgbClr val="719138"/>
    <a:srgbClr val="4D459B"/>
    <a:srgbClr val="6D66C3"/>
    <a:srgbClr val="CC6600"/>
    <a:srgbClr val="28125B"/>
    <a:srgbClr val="685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6792-6964-4240-942E-81677AF8EA17}" type="datetimeFigureOut">
              <a:rPr lang="es-EC" smtClean="0"/>
              <a:t>25/7/2024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1B797-38D1-4D9C-ADFF-FE931645F5B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1687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1B797-38D1-4D9C-ADFF-FE931645F5BA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407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2851D-F26F-4821-8D72-51C029599067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5084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F4A5-0291-4D40-90BF-2287CA91461D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753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2BE3-BA07-4B34-B796-E37FBE83D015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7310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000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40BFF-0E06-4CC4-892C-31018836BFFF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0814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E6FBB-5A01-4ACD-9661-90BC6127F85D}" type="datetime1">
              <a:rPr lang="es-EC" smtClean="0"/>
              <a:t>25/7/2024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0855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AE8E8-F3CB-47F8-86DC-303DB61C6137}" type="datetime1">
              <a:rPr lang="es-EC" smtClean="0"/>
              <a:t>25/7/2024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49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B7017-87DB-463B-A171-40CA95990A30}" type="datetime1">
              <a:rPr lang="es-EC" smtClean="0"/>
              <a:t>25/7/2024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672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250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AAD9C-EAB5-4736-8F67-B5C357E4EABA}" type="datetime1">
              <a:rPr lang="es-EC" smtClean="0"/>
              <a:t>25/7/2024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40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4519-A761-47B1-880F-20A62BCD32AF}" type="datetime1">
              <a:rPr lang="es-EC" smtClean="0"/>
              <a:t>25/7/2024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2556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6A139-4245-4A11-9191-2CAF18ED82A3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6EF60-6454-4EC4-B02D-62312C57FA2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6499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8af/cnn-hep-thesi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p_quark#/media/File:Top_antitop_quark_event.svg" TargetMode="External"/><Relationship Id="rId2" Type="http://schemas.openxmlformats.org/officeDocument/2006/relationships/hyperlink" Target="https://es.wikipedia.org/wiki/Modelo_est%C3%A1ndar_de_la_f%C3%ADsica_de_part%C3%ADcula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ms-results.web.cern.ch/cms-results/public-results/publications/PRF-14-001" TargetMode="External"/><Relationship Id="rId4" Type="http://schemas.openxmlformats.org/officeDocument/2006/relationships/hyperlink" Target="https://home.cern/resources/image/accelerators/lhc-images-galler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kz.net/axis3d%20cms/" TargetMode="External"/><Relationship Id="rId2" Type="http://schemas.openxmlformats.org/officeDocument/2006/relationships/hyperlink" Target="https://indico.cern.ch/event/1139022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4002" y="317564"/>
            <a:ext cx="116722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4000" i="0" dirty="0" smtClean="0">
                <a:solidFill>
                  <a:schemeClr val="bg1"/>
                </a:solidFill>
                <a:effectLst/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Explorando el desempeño del aprendizaje profundo en física de altas energías.</a:t>
            </a:r>
          </a:p>
        </p:txBody>
      </p:sp>
      <p:pic>
        <p:nvPicPr>
          <p:cNvPr id="7" name="Picture 16" descr="Escuela Politécnica Nacional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65" y="5131082"/>
            <a:ext cx="1186069" cy="12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No hay ninguna descripción de la foto disponibl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698" y="5130896"/>
            <a:ext cx="1141585" cy="114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08623"/>
            <a:ext cx="1663460" cy="136385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84002" y="3683966"/>
            <a:ext cx="744526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C" sz="28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José Ochoa, </a:t>
            </a:r>
            <a:r>
              <a:rPr lang="es-EC" sz="2800" dirty="0">
                <a:solidFill>
                  <a:srgbClr val="FF000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Daniela Merizalde, </a:t>
            </a:r>
            <a:r>
              <a:rPr lang="es-EC" sz="28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Xavier Tintín, Edgar </a:t>
            </a:r>
            <a:r>
              <a:rPr lang="es-EC" sz="2800" dirty="0" smtClean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Carrera</a:t>
            </a:r>
            <a:r>
              <a:rPr lang="es-EC" sz="28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, Diana Martínez y David Mena</a:t>
            </a:r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48795-2260-4C4D-AEA0-E1C6A085DB32}" type="datetime1">
              <a:rPr lang="es-EC" smtClean="0"/>
              <a:t>25/7/2024</a:t>
            </a:fld>
            <a:endParaRPr lang="es-EC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653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10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838200" y="1191730"/>
            <a:ext cx="105156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 smtClean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Motivación</a:t>
            </a: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algn="just"/>
            <a:r>
              <a:rPr lang="es-EC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La </a:t>
            </a: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cantidad de </a:t>
            </a:r>
            <a:r>
              <a:rPr lang="es-EC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datos</a:t>
            </a: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 que se generan en física de altas energías tiene un volumen inmenso y la información es compleja. </a:t>
            </a:r>
          </a:p>
          <a:p>
            <a:pPr algn="just"/>
            <a:endParaRPr lang="es-EC" sz="2800" dirty="0" smtClean="0"/>
          </a:p>
          <a:p>
            <a:pPr algn="just"/>
            <a:endParaRPr lang="es-EC" sz="2800" dirty="0" smtClean="0"/>
          </a:p>
          <a:p>
            <a:pPr algn="just"/>
            <a:endParaRPr lang="es-EC" sz="2800" dirty="0"/>
          </a:p>
          <a:p>
            <a:r>
              <a:rPr lang="es-EC" sz="4000" dirty="0" smtClean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Objetivo </a:t>
            </a: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algn="just"/>
            <a:r>
              <a:rPr lang="es-EC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La </a:t>
            </a: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investigación se centro en probar el desempeño de las redes neuronales de convolución para clasificar distintos procesos físicos.</a:t>
            </a:r>
          </a:p>
        </p:txBody>
      </p:sp>
    </p:spTree>
    <p:extLst>
      <p:ext uri="{BB962C8B-B14F-4D97-AF65-F5344CB8AC3E}">
        <p14:creationId xmlns:p14="http://schemas.microsoft.com/office/powerpoint/2010/main" val="38088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11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706407" y="595031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Idea General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0" y="1612903"/>
            <a:ext cx="10775830" cy="4089157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4433977" y="3209026"/>
            <a:ext cx="983411" cy="0"/>
          </a:xfrm>
          <a:prstGeom prst="straightConnector1">
            <a:avLst/>
          </a:prstGeom>
          <a:ln w="76200">
            <a:solidFill>
              <a:srgbClr val="6D66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7873042" y="3209026"/>
            <a:ext cx="983411" cy="0"/>
          </a:xfrm>
          <a:prstGeom prst="straightConnector1">
            <a:avLst/>
          </a:prstGeom>
          <a:ln w="76200">
            <a:solidFill>
              <a:srgbClr val="6D66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871932" y="4735902"/>
            <a:ext cx="1380226" cy="465826"/>
          </a:xfrm>
          <a:prstGeom prst="rect">
            <a:avLst/>
          </a:prstGeom>
          <a:noFill/>
          <a:ln w="76200">
            <a:solidFill>
              <a:srgbClr val="4D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Rectángulo 13"/>
          <p:cNvSpPr/>
          <p:nvPr/>
        </p:nvSpPr>
        <p:spPr>
          <a:xfrm>
            <a:off x="5837207" y="4735902"/>
            <a:ext cx="1710906" cy="465826"/>
          </a:xfrm>
          <a:prstGeom prst="rect">
            <a:avLst/>
          </a:prstGeom>
          <a:noFill/>
          <a:ln w="76200">
            <a:solidFill>
              <a:srgbClr val="4D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Rectángulo 14"/>
          <p:cNvSpPr/>
          <p:nvPr/>
        </p:nvSpPr>
        <p:spPr>
          <a:xfrm>
            <a:off x="9051984" y="4735902"/>
            <a:ext cx="1687903" cy="465826"/>
          </a:xfrm>
          <a:prstGeom prst="rect">
            <a:avLst/>
          </a:prstGeom>
          <a:noFill/>
          <a:ln w="76200">
            <a:solidFill>
              <a:srgbClr val="4D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5294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12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911510"/>
            <a:ext cx="1212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Metodología </a:t>
            </a:r>
          </a:p>
        </p:txBody>
      </p:sp>
    </p:spTree>
    <p:extLst>
      <p:ext uri="{BB962C8B-B14F-4D97-AF65-F5344CB8AC3E}">
        <p14:creationId xmlns:p14="http://schemas.microsoft.com/office/powerpoint/2010/main" val="30412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13</a:t>
            </a:fld>
            <a:endParaRPr lang="es-EC"/>
          </a:p>
        </p:txBody>
      </p:sp>
      <p:sp>
        <p:nvSpPr>
          <p:cNvPr id="6" name="CuadroTexto 5"/>
          <p:cNvSpPr txBox="1"/>
          <p:nvPr/>
        </p:nvSpPr>
        <p:spPr>
          <a:xfrm>
            <a:off x="838200" y="361025"/>
            <a:ext cx="1045377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Recolección de datos y extracción de </a:t>
            </a:r>
            <a:r>
              <a:rPr lang="es-EC" sz="4000" dirty="0" smtClean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información</a:t>
            </a:r>
          </a:p>
          <a:p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endParaRPr lang="es-EC" sz="2800" dirty="0" smtClean="0"/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Se utilizaron los datos abiertos del CERN. El proceso específico para descargar y acceder a este tipo de información se encuentra descrita en el CMS OPEN DATA </a:t>
            </a:r>
            <a:r>
              <a:rPr lang="es-EC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WORKSHOP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[5].</a:t>
            </a:r>
          </a:p>
          <a:p>
            <a:pPr algn="just"/>
            <a:endParaRPr lang="es-EC" sz="28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Para entrenar los modelos se utilizaron simulaciones Monte Carlo</a:t>
            </a:r>
            <a:r>
              <a:rPr lang="es-EC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pPr algn="just"/>
            <a:endParaRPr lang="es-EC" sz="28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Para probar el desempeño del modelo entrenado se utilizaron datos reales y simulaciones obtenidas en el 2015 por el CMS a 13TeV.</a:t>
            </a:r>
          </a:p>
        </p:txBody>
      </p:sp>
    </p:spTree>
    <p:extLst>
      <p:ext uri="{BB962C8B-B14F-4D97-AF65-F5344CB8AC3E}">
        <p14:creationId xmlns:p14="http://schemas.microsoft.com/office/powerpoint/2010/main" val="11258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37" y="1075300"/>
            <a:ext cx="7990938" cy="4350330"/>
          </a:xfrm>
          <a:prstGeom prst="rect">
            <a:avLst/>
          </a:prstGeom>
          <a:ln>
            <a:noFill/>
          </a:ln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14</a:t>
            </a:fld>
            <a:endParaRPr lang="es-EC"/>
          </a:p>
        </p:txBody>
      </p:sp>
      <p:sp>
        <p:nvSpPr>
          <p:cNvPr id="7" name="CuadroTexto 6"/>
          <p:cNvSpPr txBox="1"/>
          <p:nvPr/>
        </p:nvSpPr>
        <p:spPr>
          <a:xfrm>
            <a:off x="757106" y="233916"/>
            <a:ext cx="863816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C" sz="3600" dirty="0" smtClean="0">
                <a:solidFill>
                  <a:srgbClr val="7030A0"/>
                </a:solidFill>
                <a:latin typeface="Bahnschrift Condensed" panose="020B0502040204020203" pitchFamily="34" charset="0"/>
              </a:rPr>
              <a:t>Escenario</a:t>
            </a:r>
            <a:r>
              <a:rPr lang="es-EC" sz="3600" dirty="0" smtClean="0">
                <a:solidFill>
                  <a:srgbClr val="719138"/>
                </a:solidFill>
                <a:latin typeface="Bahnschrift Condensed" panose="020B0502040204020203" pitchFamily="34" charset="0"/>
              </a:rPr>
              <a:t> </a:t>
            </a:r>
            <a:r>
              <a:rPr lang="es-EC" sz="3600" dirty="0" smtClean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3600" dirty="0" smtClean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3600" dirty="0" smtClean="0">
                <a:latin typeface="Bahnschrift Condensed" panose="020B0502040204020203" pitchFamily="34" charset="0"/>
              </a:rPr>
              <a:t>J</a:t>
            </a:r>
            <a:r>
              <a:rPr lang="es-EC" sz="3600" dirty="0" smtClean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  <a:endParaRPr lang="es-EC" sz="3600" dirty="0">
              <a:solidFill>
                <a:srgbClr val="E46B04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58219" y="5660157"/>
            <a:ext cx="4192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7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:  Selección de procesos físicos.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37301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15</a:t>
            </a:fld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0" y="1916551"/>
            <a:ext cx="10202291" cy="324204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66928" y="457200"/>
            <a:ext cx="5165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4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Escenario </a:t>
            </a:r>
            <a:r>
              <a:rPr lang="es-EC" sz="44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44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44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006928" y="5295808"/>
            <a:ext cx="4190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8:  Selección de procesos físicos.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260478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16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607849" y="390984"/>
            <a:ext cx="5612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4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Generación de las imágenes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0" y="1774914"/>
            <a:ext cx="6138648" cy="29477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19" y="354254"/>
            <a:ext cx="3240582" cy="335928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3736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C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04" y="4852923"/>
            <a:ext cx="2295947" cy="3834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59" y="5631111"/>
            <a:ext cx="2590141" cy="72523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15570" y="5154057"/>
            <a:ext cx="41064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9:  </a:t>
            </a: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S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istema </a:t>
            </a: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de coordenadas CMS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[6]</a:t>
            </a:r>
            <a:endParaRPr lang="es-EC" sz="2800" dirty="0"/>
          </a:p>
        </p:txBody>
      </p:sp>
      <p:sp>
        <p:nvSpPr>
          <p:cNvPr id="9" name="Rectángulo 8"/>
          <p:cNvSpPr/>
          <p:nvPr/>
        </p:nvSpPr>
        <p:spPr>
          <a:xfrm>
            <a:off x="7315873" y="3713540"/>
            <a:ext cx="33522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10: Ejemplo imagen </a:t>
            </a:r>
          </a:p>
          <a:p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Reconstruida.</a:t>
            </a:r>
            <a:endParaRPr lang="es-EC" sz="28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784457" y="4867047"/>
            <a:ext cx="44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(2</a:t>
            </a:r>
            <a:r>
              <a:rPr lang="en-US" dirty="0" smtClean="0"/>
              <a:t>)</a:t>
            </a:r>
            <a:endParaRPr lang="es-EC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784457" y="5809064"/>
            <a:ext cx="44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(3</a:t>
            </a:r>
            <a:r>
              <a:rPr lang="en-US" dirty="0" smtClean="0"/>
              <a:t>)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8654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17</a:t>
            </a:fld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2" y="2622360"/>
            <a:ext cx="5172873" cy="1221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838200" y="3900040"/>
            <a:ext cx="5795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Tabla 1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N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úmero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 jets y número de 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imágenes</a:t>
            </a:r>
          </a:p>
          <a:p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presentados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en el conjunto de datos 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A,B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y C.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62" y="2428885"/>
            <a:ext cx="4928638" cy="144307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6492736" y="3956210"/>
            <a:ext cx="5172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Tabla  2: N</a:t>
            </a:r>
            <a:r>
              <a:rPr lang="es-EC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úmero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 jets y número de 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imágenes</a:t>
            </a:r>
          </a:p>
          <a:p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presentados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en el conjunto de datos 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D,E,F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y G.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806989" y="1399716"/>
            <a:ext cx="15488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6000" dirty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6000" dirty="0">
                <a:latin typeface="Bahnschrift Condensed" panose="020B0502040204020203" pitchFamily="34" charset="0"/>
              </a:rPr>
              <a:t>J</a:t>
            </a:r>
            <a:r>
              <a:rPr lang="es-EC" sz="6000" dirty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282584" y="1328967"/>
            <a:ext cx="1213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60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60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077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18</a:t>
            </a:fld>
            <a:endParaRPr lang="es-EC"/>
          </a:p>
        </p:txBody>
      </p:sp>
      <p:sp>
        <p:nvSpPr>
          <p:cNvPr id="7" name="CuadroTexto 6"/>
          <p:cNvSpPr txBox="1"/>
          <p:nvPr/>
        </p:nvSpPr>
        <p:spPr>
          <a:xfrm>
            <a:off x="838198" y="1962674"/>
            <a:ext cx="4625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No contenía MET.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No se diferenciaba entre las cargas de  los muones.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El número de jets es constante.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087374" y="1962674"/>
            <a:ext cx="50464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Contiene MET.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Se diferencia entre las cargas de los muones.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Número variable de jets.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50" y="3905548"/>
            <a:ext cx="2323809" cy="232380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00" y="3810148"/>
            <a:ext cx="2323809" cy="232380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950804" y="823086"/>
            <a:ext cx="131959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6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66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66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376746" y="693027"/>
            <a:ext cx="15488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6000" dirty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6000" dirty="0">
                <a:latin typeface="Bahnschrift Condensed" panose="020B0502040204020203" pitchFamily="34" charset="0"/>
              </a:rPr>
              <a:t>J</a:t>
            </a:r>
            <a:r>
              <a:rPr lang="es-EC" sz="6000" dirty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65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19</a:t>
            </a:fld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85" y="1286190"/>
            <a:ext cx="7534319" cy="456074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087594" y="3283282"/>
            <a:ext cx="2009953" cy="47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/>
          <p:cNvSpPr/>
          <p:nvPr/>
        </p:nvSpPr>
        <p:spPr>
          <a:xfrm>
            <a:off x="5103094" y="3188317"/>
            <a:ext cx="1383102" cy="332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 9"/>
          <p:cNvSpPr/>
          <p:nvPr/>
        </p:nvSpPr>
        <p:spPr>
          <a:xfrm>
            <a:off x="7919049" y="3263340"/>
            <a:ext cx="1383102" cy="283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Rectángulo 10"/>
          <p:cNvSpPr/>
          <p:nvPr/>
        </p:nvSpPr>
        <p:spPr>
          <a:xfrm>
            <a:off x="5023746" y="5382094"/>
            <a:ext cx="1462450" cy="283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CuadroTexto 12"/>
          <p:cNvSpPr txBox="1"/>
          <p:nvPr/>
        </p:nvSpPr>
        <p:spPr>
          <a:xfrm>
            <a:off x="2671746" y="5549851"/>
            <a:ext cx="6348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11: Ejemplo de imágenes del conjunto datos  C.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35578" y="117637"/>
            <a:ext cx="37577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5400" dirty="0" smtClean="0">
                <a:solidFill>
                  <a:srgbClr val="7030A0"/>
                </a:solidFill>
                <a:latin typeface="Bahnschrift Condensed" panose="020B0502040204020203" pitchFamily="34" charset="0"/>
              </a:rPr>
              <a:t>Imágenes</a:t>
            </a:r>
            <a:r>
              <a:rPr lang="es-EC" sz="5400" dirty="0" smtClean="0">
                <a:solidFill>
                  <a:srgbClr val="984754"/>
                </a:solidFill>
                <a:latin typeface="Bahnschrift Condensed" panose="020B0502040204020203" pitchFamily="34" charset="0"/>
              </a:rPr>
              <a:t> D</a:t>
            </a:r>
            <a:r>
              <a:rPr lang="es-EC" sz="5400" dirty="0" smtClean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5400" dirty="0" smtClean="0">
                <a:latin typeface="Bahnschrift Condensed" panose="020B0502040204020203" pitchFamily="34" charset="0"/>
              </a:rPr>
              <a:t>J</a:t>
            </a:r>
            <a:r>
              <a:rPr lang="es-EC" sz="5400" dirty="0" smtClean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  <a:endParaRPr lang="es-EC" sz="5400" dirty="0">
              <a:solidFill>
                <a:srgbClr val="E46B04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4" r="38179"/>
          <a:stretch/>
        </p:blipFill>
        <p:spPr>
          <a:xfrm>
            <a:off x="0" y="-1"/>
            <a:ext cx="6064370" cy="6869551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</a:t>
            </a:fld>
            <a:endParaRPr lang="es-EC"/>
          </a:p>
        </p:txBody>
      </p:sp>
      <p:sp>
        <p:nvSpPr>
          <p:cNvPr id="6" name="CuadroTexto 5"/>
          <p:cNvSpPr txBox="1"/>
          <p:nvPr/>
        </p:nvSpPr>
        <p:spPr>
          <a:xfrm>
            <a:off x="6902570" y="473611"/>
            <a:ext cx="428563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Tabla de contenidos</a:t>
            </a:r>
          </a:p>
          <a:p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Introducción </a:t>
            </a:r>
          </a:p>
          <a:p>
            <a:pPr marL="742950" indent="-742950">
              <a:buFont typeface="+mj-lt"/>
              <a:buAutoNum type="arabicPeriod"/>
            </a:pP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Metodología </a:t>
            </a:r>
          </a:p>
          <a:p>
            <a:pPr marL="742950" indent="-742950">
              <a:buFont typeface="+mj-lt"/>
              <a:buAutoNum type="arabicPeriod"/>
            </a:pP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Resultados </a:t>
            </a:r>
          </a:p>
          <a:p>
            <a:pPr marL="742950" indent="-742950">
              <a:buFont typeface="+mj-lt"/>
              <a:buAutoNum type="arabicPeriod"/>
            </a:pP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Conclusión</a:t>
            </a:r>
          </a:p>
          <a:p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20</a:t>
            </a:fld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64" y="1862297"/>
            <a:ext cx="9053345" cy="285012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094875" y="377977"/>
            <a:ext cx="34563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5400" dirty="0" smtClean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Imágenes</a:t>
            </a:r>
            <a:r>
              <a:rPr lang="es-EC" sz="5400" dirty="0" smtClean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 D</a:t>
            </a:r>
            <a:r>
              <a:rPr lang="es-EC" sz="5400" dirty="0" smtClean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5400" dirty="0" smtClean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  <a:endParaRPr lang="es-EC" sz="5400" dirty="0">
              <a:solidFill>
                <a:srgbClr val="E77001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923691" y="4321834"/>
            <a:ext cx="1509622" cy="390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Rectángulo 11"/>
          <p:cNvSpPr/>
          <p:nvPr/>
        </p:nvSpPr>
        <p:spPr>
          <a:xfrm>
            <a:off x="5254925" y="4321834"/>
            <a:ext cx="1509622" cy="390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Rectángulo 12"/>
          <p:cNvSpPr/>
          <p:nvPr/>
        </p:nvSpPr>
        <p:spPr>
          <a:xfrm>
            <a:off x="8465388" y="4312988"/>
            <a:ext cx="1509622" cy="390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Rectángulo 13"/>
          <p:cNvSpPr/>
          <p:nvPr/>
        </p:nvSpPr>
        <p:spPr>
          <a:xfrm>
            <a:off x="1289197" y="4981026"/>
            <a:ext cx="95446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32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12: </a:t>
            </a: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</a:t>
            </a:r>
            <a:r>
              <a:rPr lang="es-EC" sz="32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jemplo </a:t>
            </a: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del conjunto de imágenes del conjunto de datos  </a:t>
            </a:r>
            <a:r>
              <a:rPr lang="es-EC" sz="32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G.</a:t>
            </a:r>
            <a:endParaRPr lang="es-EC" sz="32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21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603848" y="296519"/>
            <a:ext cx="800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 smtClean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Tipo de Redes Neuronales</a:t>
            </a:r>
            <a:endParaRPr lang="es-EC" sz="5400" dirty="0">
              <a:solidFill>
                <a:srgbClr val="7030A0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200" y="1672895"/>
            <a:ext cx="10617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Desnet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Inception V3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MobileNet V2</a:t>
            </a:r>
          </a:p>
          <a:p>
            <a:endParaRPr lang="es-EC" sz="32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Las métricas de evaluación para cada modelo fueron precisión, la pérdida y la puntuación F1. </a:t>
            </a:r>
          </a:p>
        </p:txBody>
      </p:sp>
    </p:spTree>
    <p:extLst>
      <p:ext uri="{BB962C8B-B14F-4D97-AF65-F5344CB8AC3E}">
        <p14:creationId xmlns:p14="http://schemas.microsoft.com/office/powerpoint/2010/main" val="12994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22</a:t>
            </a:fld>
            <a:endParaRPr lang="es-EC"/>
          </a:p>
        </p:txBody>
      </p:sp>
      <p:sp>
        <p:nvSpPr>
          <p:cNvPr id="6" name="CuadroTexto 5"/>
          <p:cNvSpPr txBox="1"/>
          <p:nvPr/>
        </p:nvSpPr>
        <p:spPr>
          <a:xfrm flipH="1">
            <a:off x="838200" y="355910"/>
            <a:ext cx="10634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800" dirty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Proceso de entrenamiento y métricas </a:t>
            </a:r>
            <a:r>
              <a:rPr lang="es-EC" sz="4800" dirty="0" smtClean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 evaluación</a:t>
            </a:r>
            <a:endParaRPr lang="es-EC" sz="4800" dirty="0">
              <a:solidFill>
                <a:srgbClr val="7030A0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00177" y="2014597"/>
            <a:ext cx="10548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40 épocas con la implementación de detención temprana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</a:p>
          <a:p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Logaritmo de optimización Adam y Pérdida Softmax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</a:p>
          <a:p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El  proceso de entrenamiento y prueba de los modelos CNN se realizaron en Google Colaboratory utilizando A100 GPU aceleradores de Hardware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</a:p>
          <a:p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Todo el código puede encontrarse en: </a:t>
            </a:r>
            <a:r>
              <a:rPr lang="es-EC" sz="2800" dirty="0">
                <a:latin typeface="Bahnschrift Condensed" panose="020B0502040204020203" pitchFamily="34" charset="0"/>
                <a:hlinkClick r:id="rId2"/>
              </a:rPr>
              <a:t>https://</a:t>
            </a:r>
            <a:r>
              <a:rPr lang="es-EC" sz="2800" dirty="0" smtClean="0">
                <a:latin typeface="Bahnschrift Condensed" panose="020B0502040204020203" pitchFamily="34" charset="0"/>
                <a:hlinkClick r:id="rId2"/>
              </a:rPr>
              <a:t>github.com/jose8af/cnn-hep-thesis</a:t>
            </a:r>
            <a:endParaRPr lang="es-EC" sz="28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23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911510"/>
            <a:ext cx="1212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6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Resultados</a:t>
            </a:r>
            <a:r>
              <a:rPr lang="es-EC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endParaRPr lang="es-EC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7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24</a:t>
            </a:fld>
            <a:endParaRPr lang="es-EC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9" y="2556857"/>
            <a:ext cx="4422532" cy="134185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41838" y="4285086"/>
            <a:ext cx="4783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Tabla 3 :  V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alores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 precisión y pérdida para el conjunto de datos DHJW.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42" y="2377898"/>
            <a:ext cx="4211515" cy="169977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107944" y="4285086"/>
            <a:ext cx="5401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Tabla 4 :  V</a:t>
            </a:r>
            <a:r>
              <a:rPr lang="es-EC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alores </a:t>
            </a:r>
            <a:r>
              <a:rPr lang="es-EC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 precisión y pérdida para el conjunto de datos DTW.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032578" y="1188211"/>
            <a:ext cx="15488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6000" dirty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6000" dirty="0">
                <a:latin typeface="Bahnschrift Condensed" panose="020B0502040204020203" pitchFamily="34" charset="0"/>
              </a:rPr>
              <a:t>J</a:t>
            </a:r>
            <a:r>
              <a:rPr lang="es-EC" sz="6000" dirty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782776" y="1154823"/>
            <a:ext cx="1213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60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60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286664" y="2622430"/>
            <a:ext cx="474453" cy="2760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Rectángulo 14"/>
          <p:cNvSpPr/>
          <p:nvPr/>
        </p:nvSpPr>
        <p:spPr>
          <a:xfrm>
            <a:off x="8890958" y="2458527"/>
            <a:ext cx="434197" cy="2932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023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25</a:t>
            </a:fld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01" y="1647645"/>
            <a:ext cx="6046346" cy="35755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4" y="1774528"/>
            <a:ext cx="5558267" cy="332177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27796" y="299690"/>
            <a:ext cx="15488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6000" dirty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6000" dirty="0">
                <a:latin typeface="Bahnschrift Condensed" panose="020B0502040204020203" pitchFamily="34" charset="0"/>
              </a:rPr>
              <a:t>J</a:t>
            </a:r>
            <a:r>
              <a:rPr lang="es-EC" sz="6000" dirty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27796" y="5223185"/>
            <a:ext cx="4042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13: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esultados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sobre la p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érdida y la precisión.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172271" y="5332454"/>
            <a:ext cx="4876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14: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esultados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sobre la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punctuation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F1</a:t>
            </a:r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26</a:t>
            </a:fld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7" y="1315353"/>
            <a:ext cx="5078157" cy="47637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80" y="1072746"/>
            <a:ext cx="4495040" cy="449504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27796" y="299690"/>
            <a:ext cx="15488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Condensed" panose="020B0502040204020203" pitchFamily="34" charset="0"/>
              </a:rPr>
              <a:t>D</a:t>
            </a:r>
            <a:r>
              <a:rPr lang="es-EC" sz="6000" dirty="0">
                <a:solidFill>
                  <a:srgbClr val="719138"/>
                </a:solidFill>
                <a:latin typeface="Bahnschrift Condensed" panose="020B0502040204020203" pitchFamily="34" charset="0"/>
              </a:rPr>
              <a:t>H</a:t>
            </a:r>
            <a:r>
              <a:rPr lang="es-EC" sz="6000" dirty="0">
                <a:latin typeface="Bahnschrift Condensed" panose="020B0502040204020203" pitchFamily="34" charset="0"/>
              </a:rPr>
              <a:t>J</a:t>
            </a:r>
            <a:r>
              <a:rPr lang="es-EC" sz="6000" dirty="0">
                <a:solidFill>
                  <a:srgbClr val="E46B04"/>
                </a:solidFill>
                <a:latin typeface="Bahnschrift Condensed" panose="020B0502040204020203" pitchFamily="34" charset="0"/>
              </a:rPr>
              <a:t>W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851916" y="5700458"/>
            <a:ext cx="5931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15: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M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atriz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de confusión del mejor modelo.</a:t>
            </a:r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3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27</a:t>
            </a:fld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25" y="1761877"/>
            <a:ext cx="5902845" cy="31415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4" y="1852759"/>
            <a:ext cx="5809521" cy="312820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38200" y="630530"/>
            <a:ext cx="1213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60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60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  <a:endParaRPr lang="es-EC" sz="6000" dirty="0"/>
          </a:p>
        </p:txBody>
      </p:sp>
      <p:sp>
        <p:nvSpPr>
          <p:cNvPr id="8" name="Rectángulo 7"/>
          <p:cNvSpPr/>
          <p:nvPr/>
        </p:nvSpPr>
        <p:spPr>
          <a:xfrm>
            <a:off x="6438194" y="5366656"/>
            <a:ext cx="5345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17: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esultados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 sobre la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puntuación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F1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17598" y="5187529"/>
            <a:ext cx="5345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16: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R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esultados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sobre la p</a:t>
            </a:r>
            <a:r>
              <a:rPr lang="es-EC" sz="2400" dirty="0" err="1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érdida</a:t>
            </a:r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y la precisión.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 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01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28</a:t>
            </a:fld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2877"/>
            <a:ext cx="4406660" cy="50245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49" y="648552"/>
            <a:ext cx="4876800" cy="48768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383547" y="5707915"/>
            <a:ext cx="4735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18: </a:t>
            </a:r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Matriz de confusión con el mejor modelo.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23294" y="217913"/>
            <a:ext cx="1213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6000" dirty="0">
                <a:solidFill>
                  <a:srgbClr val="984754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</a:t>
            </a:r>
            <a:r>
              <a:rPr lang="es-EC" sz="6000" dirty="0">
                <a:solidFill>
                  <a:srgbClr val="0029FF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T</a:t>
            </a:r>
            <a:r>
              <a:rPr lang="es-EC" sz="6000" dirty="0">
                <a:solidFill>
                  <a:srgbClr val="E7700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W</a:t>
            </a:r>
            <a:endParaRPr lang="es-EC" sz="6000" dirty="0"/>
          </a:p>
        </p:txBody>
      </p:sp>
    </p:spTree>
    <p:extLst>
      <p:ext uri="{BB962C8B-B14F-4D97-AF65-F5344CB8AC3E}">
        <p14:creationId xmlns:p14="http://schemas.microsoft.com/office/powerpoint/2010/main" val="26027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29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560716" y="412105"/>
            <a:ext cx="9834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400" dirty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Aplicación del modelo sobre </a:t>
            </a:r>
            <a:r>
              <a:rPr lang="es-EC" sz="4400" dirty="0" smtClean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datos reales</a:t>
            </a:r>
            <a:endParaRPr lang="es-EC" sz="4400" dirty="0">
              <a:solidFill>
                <a:srgbClr val="7030A0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887" y="1419315"/>
            <a:ext cx="5376079" cy="45435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" y="1419315"/>
            <a:ext cx="5191170" cy="397844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29727" y="5461555"/>
            <a:ext cx="484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igura 19: Recreación masa invariante del dimuon utilizando datos reales.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1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911510"/>
            <a:ext cx="1212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Introducción </a:t>
            </a:r>
          </a:p>
        </p:txBody>
      </p:sp>
    </p:spTree>
    <p:extLst>
      <p:ext uri="{BB962C8B-B14F-4D97-AF65-F5344CB8AC3E}">
        <p14:creationId xmlns:p14="http://schemas.microsoft.com/office/powerpoint/2010/main" val="41576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30</a:t>
            </a:fld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24" y="1659124"/>
            <a:ext cx="5221234" cy="41422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1659124"/>
            <a:ext cx="5349251" cy="414224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05300" y="332109"/>
            <a:ext cx="78774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4400" dirty="0">
                <a:solidFill>
                  <a:srgbClr val="7030A0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Aplicación del modelo sobre datos reales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235342" y="5801364"/>
            <a:ext cx="6506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20: predicciones de la masa invariante sobre </a:t>
            </a:r>
            <a:r>
              <a:rPr lang="es-EC" sz="2400" dirty="0" err="1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dimuones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4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31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911510"/>
            <a:ext cx="1212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6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Conclusiones</a:t>
            </a:r>
            <a:r>
              <a:rPr lang="es-EC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endParaRPr lang="es-EC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16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32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1138989" y="1432136"/>
            <a:ext cx="10214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Resultados prometedores fueron obtenidos para ambos escenarios DHJW y DTW con precisiones mayores al 80% en ambos casos</a:t>
            </a:r>
            <a:r>
              <a:rPr lang="es-EC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endParaRPr lang="es-EC" sz="32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Se evidenció que la mejor arquitectura CNN es la </a:t>
            </a:r>
            <a:r>
              <a:rPr lang="es-EC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ResNet</a:t>
            </a:r>
            <a:r>
              <a:rPr lang="es-EC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 50 sobre las opciones populares</a:t>
            </a:r>
            <a:r>
              <a:rPr lang="es-EC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endParaRPr lang="es-EC" sz="32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C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El modelo DTW pudo diferenciar la </a:t>
            </a:r>
            <a:r>
              <a:rPr lang="es-EC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resonancia </a:t>
            </a:r>
            <a:r>
              <a:rPr lang="es-EC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del bosón Z de una colisión con datos reales.</a:t>
            </a:r>
          </a:p>
        </p:txBody>
      </p:sp>
    </p:spTree>
    <p:extLst>
      <p:ext uri="{BB962C8B-B14F-4D97-AF65-F5344CB8AC3E}">
        <p14:creationId xmlns:p14="http://schemas.microsoft.com/office/powerpoint/2010/main" val="21121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33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367171"/>
            <a:ext cx="121216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6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Muchas Gracias ! / </a:t>
            </a:r>
          </a:p>
          <a:p>
            <a:pPr algn="ctr"/>
            <a:r>
              <a:rPr lang="es-EC" sz="6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Thank you very much! </a:t>
            </a:r>
            <a:r>
              <a:rPr lang="es-EC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endParaRPr lang="es-EC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34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753573"/>
            <a:ext cx="12121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6600" dirty="0" smtClean="0">
                <a:solidFill>
                  <a:schemeClr val="bg1"/>
                </a:solidFill>
                <a:latin typeface="Bahnschrift Condensed" panose="020B0502040204020203" pitchFamily="34" charset="0"/>
              </a:rPr>
              <a:t>Referencias</a:t>
            </a:r>
            <a:endParaRPr lang="es-EC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35</a:t>
            </a:fld>
            <a:endParaRPr lang="es-EC"/>
          </a:p>
        </p:txBody>
      </p:sp>
      <p:sp>
        <p:nvSpPr>
          <p:cNvPr id="4" name="CuadroTexto 3"/>
          <p:cNvSpPr txBox="1"/>
          <p:nvPr/>
        </p:nvSpPr>
        <p:spPr>
          <a:xfrm>
            <a:off x="838200" y="1147314"/>
            <a:ext cx="1077295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[1]</a:t>
            </a:r>
            <a:r>
              <a:rPr lang="es-EC" sz="2000" dirty="0" smtClean="0">
                <a:solidFill>
                  <a:schemeClr val="bg1"/>
                </a:solidFill>
              </a:rPr>
              <a:t>Wikipedia.(2019).</a:t>
            </a:r>
            <a:r>
              <a:rPr lang="es-MX" sz="2000" dirty="0">
                <a:solidFill>
                  <a:schemeClr val="bg1"/>
                </a:solidFill>
              </a:rPr>
              <a:t> Tabla </a:t>
            </a:r>
            <a:r>
              <a:rPr lang="es-MX" sz="2000" dirty="0" smtClean="0">
                <a:solidFill>
                  <a:schemeClr val="bg1"/>
                </a:solidFill>
              </a:rPr>
              <a:t>de partículas elementales</a:t>
            </a:r>
            <a:r>
              <a:rPr lang="es-MX" sz="2000" dirty="0">
                <a:solidFill>
                  <a:schemeClr val="bg1"/>
                </a:solidFill>
              </a:rPr>
              <a:t> </a:t>
            </a:r>
            <a:r>
              <a:rPr lang="es-MX" sz="2000" dirty="0" smtClean="0">
                <a:solidFill>
                  <a:schemeClr val="bg1"/>
                </a:solidFill>
              </a:rPr>
              <a:t>partículas del </a:t>
            </a:r>
            <a:r>
              <a:rPr lang="es-MX" sz="2000" dirty="0">
                <a:solidFill>
                  <a:schemeClr val="bg1"/>
                </a:solidFill>
              </a:rPr>
              <a:t>modelo </a:t>
            </a:r>
            <a:r>
              <a:rPr lang="es-MX" sz="2000" dirty="0" smtClean="0">
                <a:solidFill>
                  <a:schemeClr val="bg1"/>
                </a:solidFill>
              </a:rPr>
              <a:t>estándar. </a:t>
            </a:r>
            <a:r>
              <a:rPr lang="es-MX" sz="2000" dirty="0">
                <a:solidFill>
                  <a:schemeClr val="bg1"/>
                </a:solidFill>
              </a:rPr>
              <a:t>Wikipedia. </a:t>
            </a:r>
            <a:r>
              <a:rPr lang="es-MX" sz="2000" dirty="0" smtClean="0">
                <a:solidFill>
                  <a:schemeClr val="bg1"/>
                </a:solidFill>
              </a:rPr>
              <a:t>Disponible en:	</a:t>
            </a:r>
            <a:r>
              <a:rPr lang="es-MX" sz="2000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s-MX" sz="2000" dirty="0">
                <a:solidFill>
                  <a:schemeClr val="bg1"/>
                </a:solidFill>
                <a:hlinkClick r:id="rId2"/>
              </a:rPr>
              <a:t>://</a:t>
            </a:r>
            <a:r>
              <a:rPr lang="es-MX" sz="2000" dirty="0" smtClean="0">
                <a:solidFill>
                  <a:schemeClr val="bg1"/>
                </a:solidFill>
                <a:hlinkClick r:id="rId2"/>
              </a:rPr>
              <a:t>es.wikipedia.org/wiki/Modelo_est%C3%A1ndar_de_la_f%C3%ADsica_de_part%C3%ADculas</a:t>
            </a:r>
            <a:endParaRPr lang="es-MX" sz="2000" dirty="0" smtClean="0">
              <a:solidFill>
                <a:schemeClr val="bg1"/>
              </a:solidFill>
            </a:endParaRPr>
          </a:p>
          <a:p>
            <a:endParaRPr lang="es-EC" sz="2000" dirty="0" smtClean="0">
              <a:solidFill>
                <a:schemeClr val="bg1"/>
              </a:solidFill>
            </a:endParaRPr>
          </a:p>
          <a:p>
            <a:r>
              <a:rPr lang="es-EC" sz="2000" dirty="0" smtClean="0">
                <a:solidFill>
                  <a:schemeClr val="bg1"/>
                </a:solidFill>
              </a:rPr>
              <a:t>[2]Wikipedia</a:t>
            </a:r>
            <a:r>
              <a:rPr lang="es-EC" sz="2000" dirty="0">
                <a:solidFill>
                  <a:schemeClr val="bg1"/>
                </a:solidFill>
              </a:rPr>
              <a:t>.(</a:t>
            </a:r>
            <a:r>
              <a:rPr lang="es-EC" sz="2000" dirty="0" smtClean="0">
                <a:solidFill>
                  <a:schemeClr val="bg1"/>
                </a:solidFill>
              </a:rPr>
              <a:t>2009).</a:t>
            </a:r>
            <a:r>
              <a:rPr lang="en-US" sz="2000" dirty="0">
                <a:solidFill>
                  <a:schemeClr val="bg1"/>
                </a:solidFill>
              </a:rPr>
              <a:t> Top </a:t>
            </a:r>
            <a:r>
              <a:rPr lang="en-US" sz="2000" dirty="0" err="1">
                <a:solidFill>
                  <a:schemeClr val="bg1"/>
                </a:solidFill>
              </a:rPr>
              <a:t>antitop</a:t>
            </a:r>
            <a:r>
              <a:rPr lang="en-US" sz="2000" dirty="0">
                <a:solidFill>
                  <a:schemeClr val="bg1"/>
                </a:solidFill>
              </a:rPr>
              <a:t> quark event diagram</a:t>
            </a:r>
            <a:r>
              <a:rPr lang="es-MX" sz="2000" dirty="0" smtClean="0">
                <a:solidFill>
                  <a:schemeClr val="bg1"/>
                </a:solidFill>
              </a:rPr>
              <a:t>. </a:t>
            </a:r>
            <a:r>
              <a:rPr lang="es-MX" sz="2000" dirty="0">
                <a:solidFill>
                  <a:schemeClr val="bg1"/>
                </a:solidFill>
              </a:rPr>
              <a:t>Wikipedia</a:t>
            </a:r>
            <a:r>
              <a:rPr lang="es-MX" sz="2000" dirty="0" smtClean="0">
                <a:solidFill>
                  <a:schemeClr val="bg1"/>
                </a:solidFill>
              </a:rPr>
              <a:t>. Disponible en:</a:t>
            </a:r>
          </a:p>
          <a:p>
            <a:r>
              <a:rPr lang="es-MX" sz="2000" dirty="0">
                <a:solidFill>
                  <a:schemeClr val="bg1"/>
                </a:solidFill>
              </a:rPr>
              <a:t>	</a:t>
            </a:r>
            <a:r>
              <a:rPr lang="es-MX" sz="2000" dirty="0">
                <a:solidFill>
                  <a:schemeClr val="bg1"/>
                </a:solidFill>
                <a:hlinkClick r:id="rId3"/>
              </a:rPr>
              <a:t>https://en.wikipedia.org/wiki/Top_quark#/</a:t>
            </a:r>
            <a:r>
              <a:rPr lang="es-MX" sz="2000" dirty="0" smtClean="0">
                <a:solidFill>
                  <a:schemeClr val="bg1"/>
                </a:solidFill>
                <a:hlinkClick r:id="rId3"/>
              </a:rPr>
              <a:t>media/File:Top_antitop_quark_event.svg</a:t>
            </a:r>
            <a:r>
              <a:rPr lang="es-MX" sz="2000" dirty="0">
                <a:solidFill>
                  <a:schemeClr val="bg1"/>
                </a:solidFill>
              </a:rPr>
              <a:t>	</a:t>
            </a:r>
          </a:p>
          <a:p>
            <a:endParaRPr lang="es-MX" sz="2000" dirty="0" smtClean="0">
              <a:solidFill>
                <a:schemeClr val="bg1"/>
              </a:solidFill>
            </a:endParaRPr>
          </a:p>
          <a:p>
            <a:r>
              <a:rPr lang="es-EC" sz="2000" dirty="0" smtClean="0">
                <a:solidFill>
                  <a:schemeClr val="bg1"/>
                </a:solidFill>
              </a:rPr>
              <a:t>[3]CERN </a:t>
            </a:r>
            <a:r>
              <a:rPr lang="es-EC" sz="2000" dirty="0">
                <a:solidFill>
                  <a:schemeClr val="bg1"/>
                </a:solidFill>
              </a:rPr>
              <a:t>— LHC </a:t>
            </a:r>
            <a:r>
              <a:rPr lang="es-EC" sz="2000" dirty="0" err="1">
                <a:solidFill>
                  <a:schemeClr val="bg1"/>
                </a:solidFill>
              </a:rPr>
              <a:t>images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gallery</a:t>
            </a:r>
            <a:r>
              <a:rPr lang="es-EC" sz="2000" dirty="0">
                <a:solidFill>
                  <a:schemeClr val="bg1"/>
                </a:solidFill>
              </a:rPr>
              <a:t>. (2023, </a:t>
            </a:r>
            <a:r>
              <a:rPr lang="es-EC" sz="2000" dirty="0" err="1">
                <a:solidFill>
                  <a:schemeClr val="bg1"/>
                </a:solidFill>
              </a:rPr>
              <a:t>March</a:t>
            </a:r>
            <a:r>
              <a:rPr lang="es-EC" sz="2000" dirty="0">
                <a:solidFill>
                  <a:schemeClr val="bg1"/>
                </a:solidFill>
              </a:rPr>
              <a:t> 23). Disponible </a:t>
            </a:r>
            <a:r>
              <a:rPr lang="es-EC" sz="2000" dirty="0" smtClean="0">
                <a:solidFill>
                  <a:schemeClr val="bg1"/>
                </a:solidFill>
              </a:rPr>
              <a:t>en :</a:t>
            </a:r>
          </a:p>
          <a:p>
            <a:r>
              <a:rPr lang="es-EC" sz="2000" dirty="0" smtClean="0">
                <a:solidFill>
                  <a:schemeClr val="bg1"/>
                </a:solidFill>
              </a:rPr>
              <a:t>	</a:t>
            </a:r>
            <a:r>
              <a:rPr lang="es-EC" sz="2000" dirty="0" smtClean="0">
                <a:solidFill>
                  <a:schemeClr val="bg1"/>
                </a:solidFill>
                <a:hlinkClick r:id="rId4"/>
              </a:rPr>
              <a:t>https://home.cern/resources/image/accelerators/lhc-images-gallery</a:t>
            </a:r>
            <a:endParaRPr lang="es-EC" sz="2000" dirty="0" smtClean="0">
              <a:solidFill>
                <a:schemeClr val="bg1"/>
              </a:solidFill>
            </a:endParaRPr>
          </a:p>
          <a:p>
            <a:endParaRPr lang="es-EC" sz="2000" dirty="0" smtClean="0">
              <a:solidFill>
                <a:schemeClr val="bg1"/>
              </a:solidFill>
            </a:endParaRPr>
          </a:p>
          <a:p>
            <a:r>
              <a:rPr lang="es-EC" sz="2000" dirty="0" smtClean="0">
                <a:solidFill>
                  <a:schemeClr val="bg1"/>
                </a:solidFill>
              </a:rPr>
              <a:t>[4]CMS </a:t>
            </a:r>
            <a:r>
              <a:rPr lang="es-EC" sz="2000" dirty="0" err="1" smtClean="0">
                <a:solidFill>
                  <a:schemeClr val="bg1"/>
                </a:solidFill>
              </a:rPr>
              <a:t>Collaboration</a:t>
            </a:r>
            <a:r>
              <a:rPr lang="es-EC" sz="2000" dirty="0" smtClean="0">
                <a:solidFill>
                  <a:schemeClr val="bg1"/>
                </a:solidFill>
              </a:rPr>
              <a:t>.(2017). </a:t>
            </a:r>
            <a:r>
              <a:rPr lang="es-EC" sz="2000" dirty="0" err="1" smtClean="0">
                <a:solidFill>
                  <a:schemeClr val="bg1"/>
                </a:solidFill>
              </a:rPr>
              <a:t>Particle-flow</a:t>
            </a:r>
            <a:r>
              <a:rPr lang="es-EC" sz="2000" dirty="0" smtClean="0">
                <a:solidFill>
                  <a:schemeClr val="bg1"/>
                </a:solidFill>
              </a:rPr>
              <a:t> </a:t>
            </a:r>
            <a:r>
              <a:rPr lang="es-EC" sz="2000" dirty="0" err="1" smtClean="0">
                <a:solidFill>
                  <a:schemeClr val="bg1"/>
                </a:solidFill>
              </a:rPr>
              <a:t>reconstruction</a:t>
            </a:r>
            <a:r>
              <a:rPr lang="es-EC" sz="2000" dirty="0" smtClean="0">
                <a:solidFill>
                  <a:schemeClr val="bg1"/>
                </a:solidFill>
              </a:rPr>
              <a:t> and global </a:t>
            </a:r>
            <a:r>
              <a:rPr lang="es-EC" sz="2000" dirty="0" err="1" smtClean="0">
                <a:solidFill>
                  <a:schemeClr val="bg1"/>
                </a:solidFill>
              </a:rPr>
              <a:t>event</a:t>
            </a:r>
            <a:r>
              <a:rPr lang="es-EC" sz="2000" dirty="0" smtClean="0">
                <a:solidFill>
                  <a:schemeClr val="bg1"/>
                </a:solidFill>
              </a:rPr>
              <a:t> </a:t>
            </a:r>
            <a:r>
              <a:rPr lang="es-EC" sz="2000" dirty="0" err="1" smtClean="0">
                <a:solidFill>
                  <a:schemeClr val="bg1"/>
                </a:solidFill>
              </a:rPr>
              <a:t>description</a:t>
            </a:r>
            <a:r>
              <a:rPr lang="es-EC" sz="2000" dirty="0" smtClean="0">
                <a:solidFill>
                  <a:schemeClr val="bg1"/>
                </a:solidFill>
              </a:rPr>
              <a:t> </a:t>
            </a:r>
            <a:r>
              <a:rPr lang="es-EC" sz="2000" dirty="0" err="1" smtClean="0">
                <a:solidFill>
                  <a:schemeClr val="bg1"/>
                </a:solidFill>
              </a:rPr>
              <a:t>with</a:t>
            </a:r>
            <a:r>
              <a:rPr lang="es-EC" sz="2000" dirty="0" smtClean="0">
                <a:solidFill>
                  <a:schemeClr val="bg1"/>
                </a:solidFill>
              </a:rPr>
              <a:t> </a:t>
            </a:r>
            <a:r>
              <a:rPr lang="es-EC" sz="2000" dirty="0" err="1" smtClean="0">
                <a:solidFill>
                  <a:schemeClr val="bg1"/>
                </a:solidFill>
              </a:rPr>
              <a:t>the</a:t>
            </a:r>
            <a:r>
              <a:rPr lang="es-EC" sz="2000" dirty="0" smtClean="0">
                <a:solidFill>
                  <a:schemeClr val="bg1"/>
                </a:solidFill>
              </a:rPr>
              <a:t> CMS </a:t>
            </a:r>
            <a:r>
              <a:rPr lang="es-EC" sz="2000" dirty="0" err="1" smtClean="0">
                <a:solidFill>
                  <a:schemeClr val="bg1"/>
                </a:solidFill>
              </a:rPr>
              <a:t>detector.Disponible</a:t>
            </a:r>
            <a:r>
              <a:rPr lang="es-EC" sz="2000" dirty="0" smtClean="0">
                <a:solidFill>
                  <a:schemeClr val="bg1"/>
                </a:solidFill>
              </a:rPr>
              <a:t> en:</a:t>
            </a:r>
          </a:p>
          <a:p>
            <a:r>
              <a:rPr lang="es-EC" sz="2000" dirty="0">
                <a:solidFill>
                  <a:schemeClr val="bg1"/>
                </a:solidFill>
              </a:rPr>
              <a:t>	  </a:t>
            </a:r>
            <a:r>
              <a:rPr lang="es-EC" sz="2000" u="sng" dirty="0">
                <a:solidFill>
                  <a:schemeClr val="bg1"/>
                </a:solidFill>
                <a:hlinkClick r:id="rId5"/>
              </a:rPr>
              <a:t>http://cms-results.web.cern.ch/cms-results/public-results/publications/PRF-14-001</a:t>
            </a:r>
            <a:endParaRPr lang="es-EC" sz="2000" dirty="0" smtClean="0">
              <a:solidFill>
                <a:schemeClr val="bg1"/>
              </a:solidFill>
            </a:endParaRPr>
          </a:p>
          <a:p>
            <a:endParaRPr lang="es-EC" dirty="0" smtClean="0"/>
          </a:p>
          <a:p>
            <a:endParaRPr lang="es-EC" dirty="0" smtClean="0"/>
          </a:p>
        </p:txBody>
      </p:sp>
    </p:spTree>
    <p:extLst>
      <p:ext uri="{BB962C8B-B14F-4D97-AF65-F5344CB8AC3E}">
        <p14:creationId xmlns:p14="http://schemas.microsoft.com/office/powerpoint/2010/main" val="28642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28125B"/>
          </a:solidFill>
          <a:ln>
            <a:solidFill>
              <a:srgbClr val="2812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36</a:t>
            </a:fld>
            <a:endParaRPr lang="es-EC"/>
          </a:p>
        </p:txBody>
      </p:sp>
      <p:sp>
        <p:nvSpPr>
          <p:cNvPr id="5" name="Rectángulo 4"/>
          <p:cNvSpPr/>
          <p:nvPr/>
        </p:nvSpPr>
        <p:spPr>
          <a:xfrm>
            <a:off x="838199" y="1242204"/>
            <a:ext cx="1097136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C" sz="2000" dirty="0" smtClean="0">
                <a:solidFill>
                  <a:schemeClr val="bg1"/>
                </a:solidFill>
              </a:rPr>
              <a:t>[5]CMS </a:t>
            </a:r>
            <a:r>
              <a:rPr lang="es-EC" sz="2000" dirty="0" err="1">
                <a:solidFill>
                  <a:schemeClr val="bg1"/>
                </a:solidFill>
              </a:rPr>
              <a:t>Collaboration</a:t>
            </a:r>
            <a:r>
              <a:rPr lang="es-EC" sz="2000" dirty="0">
                <a:solidFill>
                  <a:schemeClr val="bg1"/>
                </a:solidFill>
              </a:rPr>
              <a:t>.(2022).CMS Open Data Workshop. Disponible en:</a:t>
            </a:r>
          </a:p>
          <a:p>
            <a:pPr algn="just"/>
            <a:r>
              <a:rPr lang="es-EC" sz="2000" dirty="0">
                <a:solidFill>
                  <a:schemeClr val="bg1"/>
                </a:solidFill>
              </a:rPr>
              <a:t>	</a:t>
            </a:r>
            <a:r>
              <a:rPr lang="es-EC" sz="2000" dirty="0">
                <a:solidFill>
                  <a:schemeClr val="bg1"/>
                </a:solidFill>
                <a:hlinkClick r:id="rId2"/>
              </a:rPr>
              <a:t>https://indico.cern.ch/event/1139022</a:t>
            </a:r>
            <a:r>
              <a:rPr lang="es-EC" sz="2000" dirty="0" smtClean="0">
                <a:solidFill>
                  <a:schemeClr val="bg1"/>
                </a:solidFill>
                <a:hlinkClick r:id="rId2"/>
              </a:rPr>
              <a:t>/</a:t>
            </a:r>
            <a:endParaRPr lang="es-EC" sz="2000" dirty="0" smtClean="0">
              <a:solidFill>
                <a:schemeClr val="bg1"/>
              </a:solidFill>
            </a:endParaRPr>
          </a:p>
          <a:p>
            <a:pPr algn="just"/>
            <a:endParaRPr lang="es-EC" sz="2000" dirty="0">
              <a:solidFill>
                <a:schemeClr val="bg1"/>
              </a:solidFill>
            </a:endParaRPr>
          </a:p>
          <a:p>
            <a:pPr algn="just"/>
            <a:r>
              <a:rPr lang="es-EC" sz="2000" dirty="0" smtClean="0">
                <a:solidFill>
                  <a:schemeClr val="bg1"/>
                </a:solidFill>
              </a:rPr>
              <a:t>[6]</a:t>
            </a:r>
            <a:r>
              <a:rPr lang="es-EC" sz="2000" dirty="0" err="1" smtClean="0">
                <a:solidFill>
                  <a:schemeClr val="bg1"/>
                </a:solidFill>
              </a:rPr>
              <a:t>Izaak</a:t>
            </a:r>
            <a:r>
              <a:rPr lang="es-EC" sz="2000" dirty="0" smtClean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Neutelings.Cms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coordinate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system</a:t>
            </a:r>
            <a:r>
              <a:rPr lang="es-EC" sz="2000" dirty="0">
                <a:solidFill>
                  <a:schemeClr val="bg1"/>
                </a:solidFill>
              </a:rPr>
              <a:t>. Disponible en: </a:t>
            </a:r>
          </a:p>
          <a:p>
            <a:pPr algn="just"/>
            <a:r>
              <a:rPr lang="es-EC" sz="2000" dirty="0">
                <a:solidFill>
                  <a:schemeClr val="bg1"/>
                </a:solidFill>
              </a:rPr>
              <a:t>	</a:t>
            </a:r>
            <a:r>
              <a:rPr lang="es-EC" sz="2000" dirty="0">
                <a:solidFill>
                  <a:schemeClr val="bg1"/>
                </a:solidFill>
                <a:hlinkClick r:id="rId3"/>
              </a:rPr>
              <a:t>https://tikz.net/axis3d </a:t>
            </a:r>
            <a:r>
              <a:rPr lang="es-EC" sz="2000" dirty="0" err="1">
                <a:solidFill>
                  <a:schemeClr val="bg1"/>
                </a:solidFill>
                <a:hlinkClick r:id="rId3"/>
              </a:rPr>
              <a:t>cms</a:t>
            </a:r>
            <a:r>
              <a:rPr lang="es-EC" sz="2000" dirty="0" smtClean="0">
                <a:solidFill>
                  <a:schemeClr val="bg1"/>
                </a:solidFill>
                <a:hlinkClick r:id="rId3"/>
              </a:rPr>
              <a:t>/</a:t>
            </a:r>
            <a:endParaRPr lang="es-EC" sz="2000" dirty="0" smtClean="0">
              <a:solidFill>
                <a:schemeClr val="bg1"/>
              </a:solidFill>
            </a:endParaRPr>
          </a:p>
          <a:p>
            <a:pPr algn="just"/>
            <a:endParaRPr lang="es-EC" sz="2000" dirty="0">
              <a:solidFill>
                <a:schemeClr val="bg1"/>
              </a:solidFill>
            </a:endParaRPr>
          </a:p>
          <a:p>
            <a:pPr algn="just"/>
            <a:r>
              <a:rPr lang="es-EC" sz="2000" dirty="0" smtClean="0">
                <a:solidFill>
                  <a:schemeClr val="bg1"/>
                </a:solidFill>
              </a:rPr>
              <a:t>[7]C</a:t>
            </a:r>
            <a:r>
              <a:rPr lang="es-EC" sz="2000" dirty="0">
                <a:solidFill>
                  <a:schemeClr val="bg1"/>
                </a:solidFill>
              </a:rPr>
              <a:t>. F. Madrazo, I. H. Cacha, L. L. Iglesias, and J. M. de Lucas, “</a:t>
            </a:r>
            <a:r>
              <a:rPr lang="es-EC" sz="2000" dirty="0" err="1">
                <a:solidFill>
                  <a:schemeClr val="bg1"/>
                </a:solidFill>
              </a:rPr>
              <a:t>Application</a:t>
            </a:r>
            <a:r>
              <a:rPr lang="es-EC" sz="2000" dirty="0">
                <a:solidFill>
                  <a:schemeClr val="bg1"/>
                </a:solidFill>
              </a:rPr>
              <a:t> of a</a:t>
            </a:r>
          </a:p>
          <a:p>
            <a:pPr algn="just"/>
            <a:r>
              <a:rPr lang="es-EC" sz="2000" dirty="0" err="1">
                <a:solidFill>
                  <a:schemeClr val="bg1"/>
                </a:solidFill>
              </a:rPr>
              <a:t>convolutional</a:t>
            </a:r>
            <a:r>
              <a:rPr lang="es-EC" sz="2000" dirty="0">
                <a:solidFill>
                  <a:schemeClr val="bg1"/>
                </a:solidFill>
              </a:rPr>
              <a:t> neural </a:t>
            </a:r>
            <a:r>
              <a:rPr lang="es-EC" sz="2000" dirty="0" err="1">
                <a:solidFill>
                  <a:schemeClr val="bg1"/>
                </a:solidFill>
              </a:rPr>
              <a:t>network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for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image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classification</a:t>
            </a:r>
            <a:r>
              <a:rPr lang="es-EC" sz="2000" dirty="0">
                <a:solidFill>
                  <a:schemeClr val="bg1"/>
                </a:solidFill>
              </a:rPr>
              <a:t> to </a:t>
            </a:r>
            <a:r>
              <a:rPr lang="es-EC" sz="2000" dirty="0" err="1">
                <a:solidFill>
                  <a:schemeClr val="bg1"/>
                </a:solidFill>
              </a:rPr>
              <a:t>the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analysis</a:t>
            </a:r>
            <a:r>
              <a:rPr lang="es-EC" sz="2000" dirty="0">
                <a:solidFill>
                  <a:schemeClr val="bg1"/>
                </a:solidFill>
              </a:rPr>
              <a:t> of </a:t>
            </a:r>
            <a:r>
              <a:rPr lang="es-EC" sz="2000" dirty="0" err="1">
                <a:solidFill>
                  <a:schemeClr val="bg1"/>
                </a:solidFill>
              </a:rPr>
              <a:t>collisions</a:t>
            </a:r>
            <a:r>
              <a:rPr lang="es-EC" sz="2000" dirty="0">
                <a:solidFill>
                  <a:schemeClr val="bg1"/>
                </a:solidFill>
              </a:rPr>
              <a:t> in </a:t>
            </a:r>
            <a:r>
              <a:rPr lang="es-EC" sz="2000" dirty="0" err="1">
                <a:solidFill>
                  <a:schemeClr val="bg1"/>
                </a:solidFill>
              </a:rPr>
              <a:t>high</a:t>
            </a:r>
            <a:endParaRPr lang="es-EC" sz="2000" dirty="0">
              <a:solidFill>
                <a:schemeClr val="bg1"/>
              </a:solidFill>
            </a:endParaRPr>
          </a:p>
          <a:p>
            <a:pPr algn="just"/>
            <a:r>
              <a:rPr lang="es-EC" sz="2000" dirty="0" err="1">
                <a:solidFill>
                  <a:schemeClr val="bg1"/>
                </a:solidFill>
              </a:rPr>
              <a:t>energy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physics</a:t>
            </a:r>
            <a:r>
              <a:rPr lang="es-EC" sz="2000" dirty="0">
                <a:solidFill>
                  <a:schemeClr val="bg1"/>
                </a:solidFill>
              </a:rPr>
              <a:t>,” </a:t>
            </a:r>
            <a:r>
              <a:rPr lang="es-EC" sz="2000" dirty="0" err="1">
                <a:solidFill>
                  <a:schemeClr val="bg1"/>
                </a:solidFill>
              </a:rPr>
              <a:t>CoRR</a:t>
            </a:r>
            <a:r>
              <a:rPr lang="es-EC" sz="2000" dirty="0">
                <a:solidFill>
                  <a:schemeClr val="bg1"/>
                </a:solidFill>
              </a:rPr>
              <a:t>, vol. </a:t>
            </a:r>
            <a:r>
              <a:rPr lang="es-EC" sz="2000" dirty="0" err="1">
                <a:solidFill>
                  <a:schemeClr val="bg1"/>
                </a:solidFill>
              </a:rPr>
              <a:t>abs</a:t>
            </a:r>
            <a:r>
              <a:rPr lang="es-EC" sz="2000" dirty="0">
                <a:solidFill>
                  <a:schemeClr val="bg1"/>
                </a:solidFill>
              </a:rPr>
              <a:t>/1708.07034, 2017</a:t>
            </a:r>
            <a:r>
              <a:rPr lang="es-EC" sz="20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C" sz="2000" dirty="0">
              <a:solidFill>
                <a:schemeClr val="bg1"/>
              </a:solidFill>
            </a:endParaRPr>
          </a:p>
          <a:p>
            <a:pPr algn="just"/>
            <a:r>
              <a:rPr lang="es-EC" sz="2000" dirty="0" smtClean="0">
                <a:solidFill>
                  <a:schemeClr val="bg1"/>
                </a:solidFill>
              </a:rPr>
              <a:t>[8] </a:t>
            </a:r>
            <a:r>
              <a:rPr lang="es-EC" sz="2000" dirty="0">
                <a:solidFill>
                  <a:schemeClr val="bg1"/>
                </a:solidFill>
              </a:rPr>
              <a:t>“Ochoa, J. D. CNN-</a:t>
            </a:r>
            <a:r>
              <a:rPr lang="es-EC" sz="2000" dirty="0" err="1">
                <a:solidFill>
                  <a:schemeClr val="bg1"/>
                </a:solidFill>
              </a:rPr>
              <a:t>hep</a:t>
            </a:r>
            <a:r>
              <a:rPr lang="es-EC" sz="2000" dirty="0">
                <a:solidFill>
                  <a:schemeClr val="bg1"/>
                </a:solidFill>
              </a:rPr>
              <a:t>-</a:t>
            </a:r>
            <a:r>
              <a:rPr lang="es-EC" sz="2000" dirty="0" err="1">
                <a:solidFill>
                  <a:schemeClr val="bg1"/>
                </a:solidFill>
              </a:rPr>
              <a:t>thesis</a:t>
            </a:r>
            <a:r>
              <a:rPr lang="es-EC" sz="2000" dirty="0">
                <a:solidFill>
                  <a:schemeClr val="bg1"/>
                </a:solidFill>
              </a:rPr>
              <a:t>: </a:t>
            </a:r>
            <a:r>
              <a:rPr lang="es-EC" sz="2000" dirty="0" err="1">
                <a:solidFill>
                  <a:schemeClr val="bg1"/>
                </a:solidFill>
              </a:rPr>
              <a:t>Undergrad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Thesis</a:t>
            </a:r>
            <a:r>
              <a:rPr lang="es-EC" sz="2000" dirty="0">
                <a:solidFill>
                  <a:schemeClr val="bg1"/>
                </a:solidFill>
              </a:rPr>
              <a:t>. </a:t>
            </a:r>
            <a:r>
              <a:rPr lang="es-EC" sz="2000" dirty="0" err="1">
                <a:solidFill>
                  <a:schemeClr val="bg1"/>
                </a:solidFill>
              </a:rPr>
              <a:t>using</a:t>
            </a:r>
            <a:r>
              <a:rPr lang="es-EC" sz="2000" dirty="0">
                <a:solidFill>
                  <a:schemeClr val="bg1"/>
                </a:solidFill>
              </a:rPr>
              <a:t> a CNN to </a:t>
            </a:r>
            <a:r>
              <a:rPr lang="es-EC" sz="2000" dirty="0" err="1">
                <a:solidFill>
                  <a:schemeClr val="bg1"/>
                </a:solidFill>
              </a:rPr>
              <a:t>classify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different</a:t>
            </a:r>
            <a:r>
              <a:rPr lang="es-EC" sz="2000" dirty="0">
                <a:solidFill>
                  <a:schemeClr val="bg1"/>
                </a:solidFill>
              </a:rPr>
              <a:t> HEP</a:t>
            </a:r>
          </a:p>
          <a:p>
            <a:pPr algn="just"/>
            <a:r>
              <a:rPr lang="es-EC" sz="2000" dirty="0" err="1">
                <a:solidFill>
                  <a:schemeClr val="bg1"/>
                </a:solidFill>
              </a:rPr>
              <a:t>processes</a:t>
            </a:r>
            <a:r>
              <a:rPr lang="es-EC" sz="2000" dirty="0">
                <a:solidFill>
                  <a:schemeClr val="bg1"/>
                </a:solidFill>
              </a:rPr>
              <a:t>. </a:t>
            </a:r>
            <a:r>
              <a:rPr lang="es-EC" sz="2000" dirty="0" err="1">
                <a:solidFill>
                  <a:schemeClr val="bg1"/>
                </a:solidFill>
              </a:rPr>
              <a:t>GitHub</a:t>
            </a:r>
            <a:r>
              <a:rPr lang="es-EC" sz="2000" dirty="0">
                <a:solidFill>
                  <a:schemeClr val="bg1"/>
                </a:solidFill>
              </a:rPr>
              <a:t>. </a:t>
            </a:r>
            <a:r>
              <a:rPr lang="es-EC" sz="2000" dirty="0" err="1">
                <a:solidFill>
                  <a:schemeClr val="bg1"/>
                </a:solidFill>
              </a:rPr>
              <a:t>Retrieved</a:t>
            </a:r>
            <a:r>
              <a:rPr lang="es-EC" sz="2000" dirty="0">
                <a:solidFill>
                  <a:schemeClr val="bg1"/>
                </a:solidFill>
              </a:rPr>
              <a:t> </a:t>
            </a:r>
            <a:r>
              <a:rPr lang="es-EC" sz="2000" dirty="0" err="1">
                <a:solidFill>
                  <a:schemeClr val="bg1"/>
                </a:solidFill>
              </a:rPr>
              <a:t>May</a:t>
            </a:r>
            <a:r>
              <a:rPr lang="es-EC" sz="2000" dirty="0">
                <a:solidFill>
                  <a:schemeClr val="bg1"/>
                </a:solidFill>
              </a:rPr>
              <a:t> 5, 2023, </a:t>
            </a:r>
            <a:r>
              <a:rPr lang="es-EC" sz="2000" dirty="0" err="1">
                <a:solidFill>
                  <a:schemeClr val="bg1"/>
                </a:solidFill>
              </a:rPr>
              <a:t>from</a:t>
            </a:r>
            <a:r>
              <a:rPr lang="es-EC" sz="2000" dirty="0">
                <a:solidFill>
                  <a:schemeClr val="bg1"/>
                </a:solidFill>
              </a:rPr>
              <a:t> https://github.com/jose8af/cnn-hep-</a:t>
            </a:r>
          </a:p>
          <a:p>
            <a:pPr algn="just"/>
            <a:r>
              <a:rPr lang="es-EC" sz="2000" dirty="0" err="1" smtClean="0">
                <a:solidFill>
                  <a:schemeClr val="bg1"/>
                </a:solidFill>
              </a:rPr>
              <a:t>thesis</a:t>
            </a:r>
            <a:r>
              <a:rPr lang="es-EC" sz="2000" dirty="0" smtClean="0">
                <a:solidFill>
                  <a:schemeClr val="bg1"/>
                </a:solidFill>
              </a:rPr>
              <a:t>”</a:t>
            </a:r>
            <a:endParaRPr lang="es-EC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4</a:t>
            </a:fld>
            <a:endParaRPr lang="es-EC"/>
          </a:p>
        </p:txBody>
      </p:sp>
      <p:sp>
        <p:nvSpPr>
          <p:cNvPr id="8" name="CuadroTexto 7"/>
          <p:cNvSpPr txBox="1"/>
          <p:nvPr/>
        </p:nvSpPr>
        <p:spPr>
          <a:xfrm>
            <a:off x="70338" y="2911510"/>
            <a:ext cx="12121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7200" dirty="0">
                <a:solidFill>
                  <a:schemeClr val="bg1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Introducción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8"/>
          <a:stretch/>
        </p:blipFill>
        <p:spPr>
          <a:xfrm>
            <a:off x="1050482" y="2053946"/>
            <a:ext cx="10056271" cy="291545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591953" y="5180635"/>
            <a:ext cx="8973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36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36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1: </a:t>
            </a:r>
            <a:r>
              <a:rPr lang="es-EC" sz="36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P</a:t>
            </a:r>
            <a:r>
              <a:rPr lang="es-EC" sz="36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artículas </a:t>
            </a:r>
            <a:r>
              <a:rPr lang="es-EC" sz="36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elementales del modelo estándar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[1].</a:t>
            </a:r>
            <a:endParaRPr lang="es-EC" sz="36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50482" y="513730"/>
            <a:ext cx="6978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4400" dirty="0" smtClean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¿De qué está compuesta la materia?</a:t>
            </a:r>
            <a:endParaRPr lang="es-EC" sz="44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AC5-7FE2-4C65-880F-26A33A020E91}" type="datetime1">
              <a:rPr lang="es-EC" smtClean="0"/>
              <a:t>25/7/2024</a:t>
            </a:fld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5</a:t>
            </a:fld>
            <a:endParaRPr lang="es-EC"/>
          </a:p>
        </p:txBody>
      </p:sp>
      <p:sp>
        <p:nvSpPr>
          <p:cNvPr id="6" name="CuadroTexto 5"/>
          <p:cNvSpPr txBox="1"/>
          <p:nvPr/>
        </p:nvSpPr>
        <p:spPr>
          <a:xfrm>
            <a:off x="608719" y="286207"/>
            <a:ext cx="719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 smtClean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Modelo Estándar </a:t>
            </a:r>
            <a:endParaRPr lang="es-EC" sz="4000" dirty="0">
              <a:solidFill>
                <a:srgbClr val="4D459B"/>
              </a:solidFill>
              <a:latin typeface="Bahnschrift SemiBold Condensed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28" y="1132703"/>
            <a:ext cx="4398034" cy="4238685"/>
          </a:xfrm>
          <a:prstGeom prst="rect">
            <a:avLst/>
          </a:prstGeom>
        </p:spPr>
      </p:pic>
      <p:pic>
        <p:nvPicPr>
          <p:cNvPr id="2052" name="Picture 4" descr="https://lh7-us.googleusercontent.com/slidesz/AGV_vUdC1Vz70UCx9VHkvkMAzaei_H9b-zFIk_2SBZMR1j1IdCySPJ_psdjxYapHBNmNwfKLsn7ri8Dz-lRKW2q0qBUDn1Njy0JAU1xgIMiNKnndqHB0bqyjmr1cIm8HOmtnE1Aj8YKAgpfHc4qr9rELK5EnHrd07jOm=s2048?key=MfFTxjWDdzI2AwYtytDP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33" y="2736215"/>
            <a:ext cx="2109622" cy="15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688259" y="365339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/>
              <a:t> </a:t>
            </a:r>
          </a:p>
        </p:txBody>
      </p:sp>
      <p:sp>
        <p:nvSpPr>
          <p:cNvPr id="14" name="Flecha derecha 13"/>
          <p:cNvSpPr/>
          <p:nvPr/>
        </p:nvSpPr>
        <p:spPr>
          <a:xfrm>
            <a:off x="6925825" y="2428130"/>
            <a:ext cx="1322439" cy="368710"/>
          </a:xfrm>
          <a:prstGeom prst="rightArrow">
            <a:avLst/>
          </a:prstGeom>
          <a:solidFill>
            <a:srgbClr val="4D4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8" name="Picture 4" descr="https://lh7-us.googleusercontent.com/slidesz/AGV_vUdC1Vz70UCx9VHkvkMAzaei_H9b-zFIk_2SBZMR1j1IdCySPJ_psdjxYapHBNmNwfKLsn7ri8Dz-lRKW2q0qBUDn1Njy0JAU1xgIMiNKnndqHB0bqyjmr1cIm8HOmtnE1Aj8YKAgpfHc4qr9rELK5EnHrd07jOm=s2048?key=MfFTxjWDdzI2AwYtytDPI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178" y="2796840"/>
            <a:ext cx="2109622" cy="15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echa derecha 18"/>
          <p:cNvSpPr/>
          <p:nvPr/>
        </p:nvSpPr>
        <p:spPr>
          <a:xfrm rot="10800000">
            <a:off x="9637769" y="2479554"/>
            <a:ext cx="1322439" cy="368710"/>
          </a:xfrm>
          <a:prstGeom prst="rightArrow">
            <a:avLst/>
          </a:prstGeom>
          <a:solidFill>
            <a:srgbClr val="4D45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CuadroTexto 14"/>
          <p:cNvSpPr txBox="1"/>
          <p:nvPr/>
        </p:nvSpPr>
        <p:spPr>
          <a:xfrm>
            <a:off x="6925824" y="1771668"/>
            <a:ext cx="1322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7 TeV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38200" y="5448370"/>
            <a:ext cx="45288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2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: Partículas elementales del modelo estándar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[1].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688259" y="4372953"/>
            <a:ext cx="4528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3: Colisión entre quarks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6</a:t>
            </a:fld>
            <a:endParaRPr lang="es-EC"/>
          </a:p>
        </p:txBody>
      </p:sp>
      <p:pic>
        <p:nvPicPr>
          <p:cNvPr id="3074" name="Picture 2" descr="https://lh7-us.googleusercontent.com/slidesz/AGV_vUei-OcoJL4z-RM_z7Y3ygNpNMfMg5OFHC6myaByWjHjugfQucsEqjrWr7hQW6E6tbSiyaLOi0DSRgnGufmaTg4oHWVNKihRbo8ULZ2VtPETX5Vd3mJkhURqgH_TJTyLapFNg-rfPrNSOrM6le5-Gx_9v3EYeoJz=s2048?key=MfFTxjWDdzI2AwYtytDP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92" y="364580"/>
            <a:ext cx="7287931" cy="537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50606" y="36458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Proceso Físico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577780" y="5894685"/>
            <a:ext cx="4528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4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</a:t>
            </a:r>
            <a:r>
              <a:rPr lang="es-EC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4: Colisión entre quarks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[2].</a:t>
            </a:r>
            <a:endParaRPr lang="es-EC" sz="24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7</a:t>
            </a:fld>
            <a:endParaRPr lang="es-EC"/>
          </a:p>
        </p:txBody>
      </p:sp>
      <p:sp>
        <p:nvSpPr>
          <p:cNvPr id="5" name="CuadroTexto 4"/>
          <p:cNvSpPr txBox="1"/>
          <p:nvPr/>
        </p:nvSpPr>
        <p:spPr>
          <a:xfrm>
            <a:off x="668591" y="304800"/>
            <a:ext cx="11090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Gran Colisionador de Hadrones (LHC) CERN</a:t>
            </a:r>
          </a:p>
        </p:txBody>
      </p:sp>
      <p:pic>
        <p:nvPicPr>
          <p:cNvPr id="4098" name="Picture 2" descr="https://lh7-us.googleusercontent.com/slidesz/AGV_vUfZ5ZyL5D5JB6puwF23bXSUpYlpzIguKpIPJzIAPf_HcrnMzhXcCdPp3L5avhuprQOHsn5HJgPcjSt_5LbLROTTjxYmt5P8nbneQyyp01PWIQXRlNiLlsmuMCBA8R6vtcGOLHcCn_N_yFJv88mgDHogCAD0Cqc=s2048?key=MfFTxjWDdzI2AwYtytDP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5" y="1168955"/>
            <a:ext cx="7901387" cy="4444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076222" y="5769754"/>
            <a:ext cx="5910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5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: Vista gran colisionador de hadrones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[3].</a:t>
            </a:r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8</a:t>
            </a:fld>
            <a:endParaRPr lang="es-EC"/>
          </a:p>
        </p:txBody>
      </p:sp>
      <p:sp>
        <p:nvSpPr>
          <p:cNvPr id="5" name="CuadroTexto 4"/>
          <p:cNvSpPr txBox="1"/>
          <p:nvPr/>
        </p:nvSpPr>
        <p:spPr>
          <a:xfrm>
            <a:off x="677693" y="339121"/>
            <a:ext cx="11090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Solenoide Compacto de Muones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20" y="1532344"/>
            <a:ext cx="9841857" cy="43386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771574"/>
            <a:ext cx="3666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32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6</a:t>
            </a:r>
            <a:r>
              <a:rPr lang="es-EC" sz="32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: Detector CMS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[4].</a:t>
            </a:r>
            <a:endParaRPr lang="es-EC" sz="3200" dirty="0"/>
          </a:p>
        </p:txBody>
      </p:sp>
    </p:spTree>
    <p:extLst>
      <p:ext uri="{BB962C8B-B14F-4D97-AF65-F5344CB8AC3E}">
        <p14:creationId xmlns:p14="http://schemas.microsoft.com/office/powerpoint/2010/main" val="297638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66CA7-F70C-4DF3-8D06-490074042284}" type="datetime1">
              <a:rPr lang="es-EC" smtClean="0"/>
              <a:t>25/7/2024</a:t>
            </a:fld>
            <a:endParaRPr lang="es-EC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6EF60-6454-4EC4-B02D-62312C57FA2F}" type="slidenum">
              <a:rPr lang="es-EC" smtClean="0"/>
              <a:t>9</a:t>
            </a:fld>
            <a:endParaRPr lang="es-EC"/>
          </a:p>
        </p:txBody>
      </p:sp>
      <p:sp>
        <p:nvSpPr>
          <p:cNvPr id="5" name="CuadroTexto 4"/>
          <p:cNvSpPr txBox="1"/>
          <p:nvPr/>
        </p:nvSpPr>
        <p:spPr>
          <a:xfrm>
            <a:off x="668591" y="304800"/>
            <a:ext cx="11090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dirty="0">
                <a:solidFill>
                  <a:srgbClr val="4D459B"/>
                </a:solidFill>
                <a:latin typeface="Bahnschrift SemiBold Condensed" panose="020B0502040204020203" pitchFamily="34" charset="0"/>
                <a:cs typeface="Myanmar Text" panose="020B0502040204020203" pitchFamily="34" charset="0"/>
              </a:rPr>
              <a:t>Gran Colisionador de Hadrones (LHC) CERN</a:t>
            </a:r>
          </a:p>
        </p:txBody>
      </p:sp>
      <p:pic>
        <p:nvPicPr>
          <p:cNvPr id="4098" name="Picture 2" descr="https://lh7-us.googleusercontent.com/slidesz/AGV_vUfZ5ZyL5D5JB6puwF23bXSUpYlpzIguKpIPJzIAPf_HcrnMzhXcCdPp3L5avhuprQOHsn5HJgPcjSt_5LbLROTTjxYmt5P8nbneQyyp01PWIQXRlNiLlsmuMCBA8R6vtcGOLHcCn_N_yFJv88mgDHogCAD0Cqc=s2048?key=MfFTxjWDdzI2AwYtytDP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24" y="1261848"/>
            <a:ext cx="7901387" cy="4444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076222" y="5769754"/>
            <a:ext cx="5910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800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Figura 5</a:t>
            </a:r>
            <a:r>
              <a:rPr lang="es-EC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: Vista gran colisionador de hadrones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[3].</a:t>
            </a:r>
            <a:endParaRPr lang="es-EC" sz="2800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789</Words>
  <Application>Microsoft Office PowerPoint</Application>
  <PresentationFormat>Panorámica</PresentationFormat>
  <Paragraphs>212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Bahnschrift Condensed</vt:lpstr>
      <vt:lpstr>Bahnschrift SemiBold Condensed</vt:lpstr>
      <vt:lpstr>Calibri</vt:lpstr>
      <vt:lpstr>Calibri Light</vt:lpstr>
      <vt:lpstr>Myanmar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Cuenta Microsoft</cp:lastModifiedBy>
  <cp:revision>74</cp:revision>
  <dcterms:created xsi:type="dcterms:W3CDTF">2024-07-16T19:21:49Z</dcterms:created>
  <dcterms:modified xsi:type="dcterms:W3CDTF">2024-07-25T10:19:44Z</dcterms:modified>
</cp:coreProperties>
</file>